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65" r:id="rId3"/>
    <p:sldId id="257" r:id="rId4"/>
    <p:sldId id="269" r:id="rId5"/>
    <p:sldId id="264" r:id="rId6"/>
    <p:sldId id="266" r:id="rId7"/>
    <p:sldId id="267" r:id="rId8"/>
    <p:sldId id="270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un Woo" initials="" lastIdx="3" clrIdx="0"/>
  <p:cmAuthor id="2" name="Adam Lacroix" initials="" lastIdx="2" clrIdx="1"/>
  <p:cmAuthor id="3" name="Phil Adams" initials="" lastIdx="3" clrIdx="2"/>
  <p:cmAuthor id="4" name="Andy Gomez" initials="AG" lastIdx="1" clrIdx="3">
    <p:extLst>
      <p:ext uri="{19B8F6BF-5375-455C-9EA6-DF929625EA0E}">
        <p15:presenceInfo xmlns:p15="http://schemas.microsoft.com/office/powerpoint/2012/main" userId="96e86c8e3951540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FFD242"/>
    <a:srgbClr val="3771A1"/>
    <a:srgbClr val="07DC9D"/>
    <a:srgbClr val="00D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26205-8879-41FB-B327-0D4CA2DDF7EB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7CA63C-8A4A-4390-A53F-3AAF359A1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Inter"/>
              </a:rPr>
              <a:t>League of Legends is a MOBA (multiplayer online battle arena) where 2 teams (blue and red) face off. There are 3 lanes, a jungle, and 5 roles. The goal is to take down the enemy Nexus to win the game.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CA63C-8A4A-4390-A53F-3AAF359A12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39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83729-5CE8-472A-B48C-A266FBBE9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D7D4A-148F-4114-B746-260A95AFD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1D391-5F5E-444D-B1FA-9D1E9ABDF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EB3981D2-3C9D-4DEA-83EE-BB041D4EBC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19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E151-2F9E-42EC-ADDA-B3D8BFEE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9BF25-D685-4737-B481-2E7368377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C0D2A-D0F0-42C1-8998-FAE73872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C8A58-ECB1-4672-A996-FC881B40B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65DD0-890B-400D-9717-66DA04003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46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1BF918-3A3B-4D75-AED4-7891B73ED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53320-D9B3-4E56-BC80-ABF2DE348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5DC40-4109-4999-AED9-652CE578A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252C2-CAC3-44E7-89C1-985E14778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12386-973C-4DBB-8405-F315A32E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7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BF9BF-D526-438A-A74D-D3CC8B69D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F1F4A-6746-49A6-95D5-50783CB46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8D925-B738-4D25-91F4-0BD13F95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8AF61-722E-4E0E-AB59-778A402C3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6D83-3074-49E1-B551-5A7A9A32C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39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3791-AD67-4F14-8C2B-60DE49F3A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0FC9A-906C-443A-ABDF-53079EE59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23CF5-6B60-4518-B725-146305EEB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19541-B031-4794-BCED-C498E77EE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FBC69-60DF-478C-9F58-5D2433475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78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A6116-EEDB-4AB8-9D22-4BF625D69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C891C-E210-46DB-9C1E-602340C1B4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67D0A-B4A1-447B-BBF8-98A9E73F2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FB2CD-BEB5-4B9C-89FC-D0335C718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2CF69-EC51-42B2-AA30-AF5E4CC2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06E99-D397-4131-8098-8C8F43C1E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62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964E4-E142-452F-BE4E-22F8D30FF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7105E-C5A1-4C0A-9E03-99503C560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E2C54-EE58-438E-9027-73ED69527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CDA4B-18AB-497F-AC40-48E058601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B8E4B-DAD6-4152-86AD-EEAC4E3753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DEEEE4-8113-4755-8E6A-74260CD6C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2188A-4B21-478D-83CA-C9C8CB35D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75D8D9-6A2D-47A4-91FD-9A750A0F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36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11BC-5DD3-4D13-B394-0B7B930CF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17FF2-D432-4DEE-94D4-ABDAB0198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EB3981D2-3C9D-4DEA-83EE-BB041D4EBC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405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79D95E-7E6F-49D3-BD9A-50B3A8EA1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6D28E-C0F7-46B2-A688-D069370C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B9C9E-2E1C-41A7-B0D4-711FCBF23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EB3981D2-3C9D-4DEA-83EE-BB041D4EBC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81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9D693-0B6E-4049-8DCA-13573C961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F7526-B5B6-46EF-B2E6-EF1CE8913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DE3D8-AF71-4954-9CAA-8E323CAD2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E2219-8F29-4B4E-833C-D333E6E77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2AECD-D680-4F69-9F32-0B26CF29D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1ADF6-638A-48ED-AA38-FED0A48B0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13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089D0-3A8D-47C2-B41E-D8E167E7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D25D0-CA48-47A8-B39D-F767785D7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7E17A-ECD8-42AC-AB69-9366CDB53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1560E-0102-4713-8D53-EDE0ED7E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81C01-4AB7-4D5E-AAF6-B2E315005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B3B62-3D63-44E8-BD03-40689022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17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D87B3A-3B75-49C3-9B85-DB7BA7FD4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D9060-95D8-489A-94AE-63C43B5F4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331B5-A93B-4A10-8E8D-075D4913A7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99C67-A34F-4B96-988A-4F34302DA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96896-82E6-428A-8563-CB9FF7122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981D2-3C9D-4DEA-83EE-BB041D4EB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8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id="{8EE15F8E-7CD4-4B91-A599-6EDA15B65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7F227-3652-4CCC-A3DD-435A50C5A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chemeClr val="bg1"/>
                </a:solidFill>
              </a:rPr>
              <a:t>1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Google Shape;450;p89">
            <a:extLst>
              <a:ext uri="{FF2B5EF4-FFF2-40B4-BE49-F238E27FC236}">
                <a16:creationId xmlns:a16="http://schemas.microsoft.com/office/drawing/2014/main" id="{37221628-CDC6-4D35-8EC6-1783F79903E2}"/>
              </a:ext>
            </a:extLst>
          </p:cNvPr>
          <p:cNvSpPr txBox="1">
            <a:spLocks/>
          </p:cNvSpPr>
          <p:nvPr/>
        </p:nvSpPr>
        <p:spPr>
          <a:xfrm>
            <a:off x="-188165" y="4249697"/>
            <a:ext cx="12625773" cy="20977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Google sans" panose="020B0604020202020204" charset="0"/>
              </a:rPr>
              <a:t>Win Prediction in the First 10 Minutes</a:t>
            </a:r>
          </a:p>
          <a:p>
            <a:pPr>
              <a:spcBef>
                <a:spcPts val="0"/>
              </a:spcBef>
            </a:pPr>
            <a:r>
              <a:rPr lang="en-US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Google sans" panose="020B0604020202020204" charset="0"/>
              </a:rPr>
              <a:t>Data Analysis</a:t>
            </a:r>
          </a:p>
        </p:txBody>
      </p:sp>
      <p:sp>
        <p:nvSpPr>
          <p:cNvPr id="8" name="Google Shape;451;p89">
            <a:extLst>
              <a:ext uri="{FF2B5EF4-FFF2-40B4-BE49-F238E27FC236}">
                <a16:creationId xmlns:a16="http://schemas.microsoft.com/office/drawing/2014/main" id="{AA841607-8822-40DC-8765-43A433D77EAD}"/>
              </a:ext>
            </a:extLst>
          </p:cNvPr>
          <p:cNvSpPr txBox="1">
            <a:spLocks/>
          </p:cNvSpPr>
          <p:nvPr/>
        </p:nvSpPr>
        <p:spPr>
          <a:xfrm>
            <a:off x="0" y="6313477"/>
            <a:ext cx="2443337" cy="5445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Analysis by Andy Gomez | 08/2021</a:t>
            </a:r>
          </a:p>
        </p:txBody>
      </p:sp>
    </p:spTree>
    <p:extLst>
      <p:ext uri="{BB962C8B-B14F-4D97-AF65-F5344CB8AC3E}">
        <p14:creationId xmlns:p14="http://schemas.microsoft.com/office/powerpoint/2010/main" val="1013239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See the source image">
            <a:extLst>
              <a:ext uri="{FF2B5EF4-FFF2-40B4-BE49-F238E27FC236}">
                <a16:creationId xmlns:a16="http://schemas.microsoft.com/office/drawing/2014/main" id="{422B0671-0A0C-4241-B9ED-588DB2601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E13DE3-5A35-4C6E-8429-FB94B4EDF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479" y="226672"/>
            <a:ext cx="10515600" cy="1325563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  <a:latin typeface="Google sans" panose="020B0604020202020204" charset="0"/>
              </a:rPr>
              <a:t>Background – </a:t>
            </a:r>
            <a:r>
              <a:rPr lang="en-US" dirty="0" err="1">
                <a:solidFill>
                  <a:schemeClr val="bg1"/>
                </a:solidFill>
                <a:latin typeface="Google sans" panose="020B0604020202020204" charset="0"/>
              </a:rPr>
              <a:t>LoL</a:t>
            </a:r>
            <a:r>
              <a:rPr lang="en-US" dirty="0">
                <a:solidFill>
                  <a:schemeClr val="bg1"/>
                </a:solidFill>
                <a:latin typeface="Google sans" panose="020B0604020202020204" charset="0"/>
              </a:rPr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AB610-38DC-4A51-9DA8-EBCC54434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598" y="1416048"/>
            <a:ext cx="4161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Number of League Games: n=9879</a:t>
            </a:r>
          </a:p>
          <a:p>
            <a:pPr marL="0" indent="0">
              <a:buNone/>
            </a:pPr>
            <a:endParaRPr lang="en-US" sz="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19 features per team (Blue/Red) </a:t>
            </a:r>
          </a:p>
          <a:p>
            <a:pPr marL="0" indent="0">
              <a:buNone/>
            </a:pPr>
            <a:endParaRPr lang="en-US" sz="5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Some of the collected metrics include:</a:t>
            </a:r>
          </a:p>
          <a:p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Kills</a:t>
            </a:r>
          </a:p>
          <a:p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Deaths</a:t>
            </a:r>
          </a:p>
          <a:p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Gold</a:t>
            </a:r>
          </a:p>
          <a:p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Experience</a:t>
            </a:r>
          </a:p>
          <a:p>
            <a:r>
              <a:rPr lang="en-US" sz="1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Level</a:t>
            </a:r>
          </a:p>
          <a:p>
            <a:endParaRPr lang="en-US" sz="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US" sz="1800" u="sng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target in the data set will be for Blue side wins. </a:t>
            </a: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chemeClr val="tx1"/>
                </a:solidFill>
              </a:rPr>
              <a:t>2</a:t>
            </a:fld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054" name="Picture 6" descr="See the source image">
            <a:extLst>
              <a:ext uri="{FF2B5EF4-FFF2-40B4-BE49-F238E27FC236}">
                <a16:creationId xmlns:a16="http://schemas.microsoft.com/office/drawing/2014/main" id="{279C3745-11CC-4711-83D2-08DFA2806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88" y="1437889"/>
            <a:ext cx="4914414" cy="409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396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See the source image">
            <a:extLst>
              <a:ext uri="{FF2B5EF4-FFF2-40B4-BE49-F238E27FC236}">
                <a16:creationId xmlns:a16="http://schemas.microsoft.com/office/drawing/2014/main" id="{7B4D6AD7-7100-43A4-A016-7044A2A1B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3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3B4121D-9E47-442A-A275-D79BEE9C3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Executive Summary – TL;DR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AE97835-E031-4F1F-A645-A68BD7946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7818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rgbClr val="FFD242"/>
                </a:solidFill>
              </a:rPr>
              <a:t>Overall Trends found for Blue Wins</a:t>
            </a:r>
          </a:p>
          <a:p>
            <a:r>
              <a:rPr lang="en-US" sz="1800" dirty="0">
                <a:solidFill>
                  <a:srgbClr val="FFD242"/>
                </a:solidFill>
              </a:rPr>
              <a:t>Games that have Blue Side wins have more games with minion kills over 217 than Blue side losses</a:t>
            </a:r>
          </a:p>
          <a:p>
            <a:endParaRPr lang="en-US" sz="600" dirty="0">
              <a:solidFill>
                <a:srgbClr val="FFD242"/>
              </a:solidFill>
            </a:endParaRPr>
          </a:p>
          <a:p>
            <a:r>
              <a:rPr lang="en-US" sz="1800" dirty="0">
                <a:solidFill>
                  <a:srgbClr val="FFD242"/>
                </a:solidFill>
              </a:rPr>
              <a:t>Those with Blue Side Wins have higher Total Gold values</a:t>
            </a:r>
          </a:p>
          <a:p>
            <a:endParaRPr lang="en-US" sz="500" dirty="0">
              <a:solidFill>
                <a:srgbClr val="FFD242"/>
              </a:solidFill>
            </a:endParaRPr>
          </a:p>
          <a:p>
            <a:r>
              <a:rPr lang="en-US" sz="1800" dirty="0">
                <a:solidFill>
                  <a:srgbClr val="FFD242"/>
                </a:solidFill>
              </a:rPr>
              <a:t>A strong correlation (.86) can be seen by Red Side Gold Difference and Experience Difference</a:t>
            </a:r>
          </a:p>
          <a:p>
            <a:endParaRPr lang="en-US" sz="600" dirty="0">
              <a:solidFill>
                <a:srgbClr val="FFD242"/>
              </a:solidFill>
            </a:endParaRPr>
          </a:p>
          <a:p>
            <a:r>
              <a:rPr lang="en-US" sz="1800" dirty="0">
                <a:solidFill>
                  <a:srgbClr val="FFD242"/>
                </a:solidFill>
              </a:rPr>
              <a:t>After testing several predictive models and running the ideal parameters for each model (KNN, Bagging Regressor, Random Forest Regressor):</a:t>
            </a:r>
          </a:p>
          <a:p>
            <a:pPr lvl="1"/>
            <a:r>
              <a:rPr lang="en-US" sz="1600" dirty="0">
                <a:solidFill>
                  <a:srgbClr val="FFD242"/>
                </a:solidFill>
              </a:rPr>
              <a:t>Linear Regression produced the strongest test R^2 value of .51</a:t>
            </a:r>
          </a:p>
          <a:p>
            <a:pPr lvl="1"/>
            <a:r>
              <a:rPr lang="en-US" sz="1600" dirty="0">
                <a:solidFill>
                  <a:srgbClr val="FFD242"/>
                </a:solidFill>
              </a:rPr>
              <a:t>Bagging Regressor had a test R^2 score of .250 and Random Forest Regressor had a score of .246 (Note: these two predictive methodologies used train-test-split)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05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See the source image">
            <a:extLst>
              <a:ext uri="{FF2B5EF4-FFF2-40B4-BE49-F238E27FC236}">
                <a16:creationId xmlns:a16="http://schemas.microsoft.com/office/drawing/2014/main" id="{FA5D28DD-E12A-4322-86E6-A4C4C8E0D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4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3B4121D-9E47-442A-A275-D79BEE9C3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Recommendations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AE97835-E031-4F1F-A645-A68BD7946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78183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rgbClr val="FFD242"/>
                </a:solidFill>
              </a:rPr>
              <a:t>Actionable Items</a:t>
            </a:r>
          </a:p>
          <a:p>
            <a:r>
              <a:rPr lang="en-US" sz="1800" dirty="0">
                <a:solidFill>
                  <a:srgbClr val="FFD242"/>
                </a:solidFill>
              </a:rPr>
              <a:t>Focusing on getting more minions kills will increase overall gold which can increase the likelihood of blue side winning</a:t>
            </a:r>
          </a:p>
          <a:p>
            <a:endParaRPr lang="en-US" sz="1800" dirty="0">
              <a:solidFill>
                <a:srgbClr val="FFD242"/>
              </a:solidFill>
            </a:endParaRPr>
          </a:p>
          <a:p>
            <a:r>
              <a:rPr lang="en-US" sz="1800" dirty="0">
                <a:solidFill>
                  <a:srgbClr val="FFD242"/>
                </a:solidFill>
              </a:rPr>
              <a:t>Using Linear Regression to help predict Blue Side wins would be a better model to use over other regression predictive models. However, the testing R^2 is still not ideal so other methods can be used to determine Blue Side wins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112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E0AA9150-D7CE-4C4C-AC54-7BFAFF0F9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450;p89">
            <a:extLst>
              <a:ext uri="{FF2B5EF4-FFF2-40B4-BE49-F238E27FC236}">
                <a16:creationId xmlns:a16="http://schemas.microsoft.com/office/drawing/2014/main" id="{37221628-CDC6-4D35-8EC6-1783F79903E2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600" b="1">
                <a:ln>
                  <a:solidFill>
                    <a:schemeClr val="tx1"/>
                  </a:solidFill>
                </a:ln>
                <a:solidFill>
                  <a:srgbClr val="FFFFFF"/>
                </a:solidFill>
              </a:rPr>
              <a:t>Data </a:t>
            </a:r>
          </a:p>
        </p:txBody>
      </p:sp>
      <p:sp>
        <p:nvSpPr>
          <p:cNvPr id="7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7F227-3652-4CCC-A3DD-435A50C5A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EB3981D2-3C9D-4DEA-83EE-BB041D4EBC13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10991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See the source image">
            <a:extLst>
              <a:ext uri="{FF2B5EF4-FFF2-40B4-BE49-F238E27FC236}">
                <a16:creationId xmlns:a16="http://schemas.microsoft.com/office/drawing/2014/main" id="{49D58E97-47F3-4316-8FAF-24F6619235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6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595789-CDAA-47E5-ADC0-B67B39D57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47967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There are more </a:t>
            </a:r>
            <a:r>
              <a:rPr lang="en-US" dirty="0" err="1">
                <a:solidFill>
                  <a:srgbClr val="F8F8F8"/>
                </a:solidFill>
                <a:latin typeface="Google sans" panose="020B0604020202020204" charset="0"/>
              </a:rPr>
              <a:t>LoL</a:t>
            </a:r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 games that have more than 217 Minion kills for those that </a:t>
            </a:r>
            <a:r>
              <a:rPr lang="en-US" u="sng" dirty="0">
                <a:solidFill>
                  <a:srgbClr val="F8F8F8"/>
                </a:solidFill>
                <a:latin typeface="Google sans" panose="020B0604020202020204" charset="0"/>
              </a:rPr>
              <a:t>win</a:t>
            </a:r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 on Blue Side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77ECBD13-46DE-41D2-BC7C-476CCFF2A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336" y="2002536"/>
            <a:ext cx="5980176" cy="4259262"/>
          </a:xfrm>
          <a:prstGeom prst="rect">
            <a:avLst/>
          </a:prstGeom>
        </p:spPr>
      </p:pic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6FBA71F4-1C64-4C04-8B4A-15C3305D2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64" y="2440611"/>
            <a:ext cx="4402318" cy="117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ee the source image">
            <a:extLst>
              <a:ext uri="{FF2B5EF4-FFF2-40B4-BE49-F238E27FC236}">
                <a16:creationId xmlns:a16="http://schemas.microsoft.com/office/drawing/2014/main" id="{3A010030-93BB-4D27-91FE-F5D4037AD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72" y="3800283"/>
            <a:ext cx="4402318" cy="208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415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ee the source image">
            <a:extLst>
              <a:ext uri="{FF2B5EF4-FFF2-40B4-BE49-F238E27FC236}">
                <a16:creationId xmlns:a16="http://schemas.microsoft.com/office/drawing/2014/main" id="{93B82227-720A-4B8C-88B7-0AFBEB0C01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7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C3DD9F-7221-4D29-963A-F9E7BE8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31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Blue Side Wins demonstrate higher Total Gold values over those that do not win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1BD3059-B5B3-483C-919D-354D39FB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392" y="2002536"/>
            <a:ext cx="5980176" cy="401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3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 descr="See the source image">
            <a:extLst>
              <a:ext uri="{FF2B5EF4-FFF2-40B4-BE49-F238E27FC236}">
                <a16:creationId xmlns:a16="http://schemas.microsoft.com/office/drawing/2014/main" id="{53C7D278-6688-4D68-A911-97E06C35F2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8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C3DD9F-7221-4D29-963A-F9E7BE8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31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Red Side Gold Difference and Experience Difference have a strong positive correlation score of .86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A9C6B9-4D96-402D-AE69-B443CFF5D032}"/>
              </a:ext>
            </a:extLst>
          </p:cNvPr>
          <p:cNvSpPr/>
          <p:nvPr/>
        </p:nvSpPr>
        <p:spPr>
          <a:xfrm>
            <a:off x="5898383" y="4553243"/>
            <a:ext cx="773722" cy="6732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1A698B3-C019-4CC9-AAAD-2E05BA64F605}"/>
              </a:ext>
            </a:extLst>
          </p:cNvPr>
          <p:cNvGrpSpPr/>
          <p:nvPr/>
        </p:nvGrpSpPr>
        <p:grpSpPr>
          <a:xfrm>
            <a:off x="3146667" y="1657132"/>
            <a:ext cx="5242731" cy="4961553"/>
            <a:chOff x="8540885" y="1320964"/>
            <a:chExt cx="3651115" cy="4216072"/>
          </a:xfrm>
        </p:grpSpPr>
        <p:pic>
          <p:nvPicPr>
            <p:cNvPr id="5" name="Picture 4" descr="Table&#10;&#10;Description automatically generated">
              <a:extLst>
                <a:ext uri="{FF2B5EF4-FFF2-40B4-BE49-F238E27FC236}">
                  <a16:creationId xmlns:a16="http://schemas.microsoft.com/office/drawing/2014/main" id="{6564FF66-F03A-42E9-BDEE-5548E1B260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149"/>
            <a:stretch/>
          </p:blipFill>
          <p:spPr>
            <a:xfrm>
              <a:off x="9649838" y="1320964"/>
              <a:ext cx="2542162" cy="4216072"/>
            </a:xfrm>
            <a:prstGeom prst="rect">
              <a:avLst/>
            </a:prstGeom>
          </p:spPr>
        </p:pic>
        <p:pic>
          <p:nvPicPr>
            <p:cNvPr id="7" name="Picture 6" descr="Table&#10;&#10;Description automatically generated">
              <a:extLst>
                <a:ext uri="{FF2B5EF4-FFF2-40B4-BE49-F238E27FC236}">
                  <a16:creationId xmlns:a16="http://schemas.microsoft.com/office/drawing/2014/main" id="{FBF36097-8B28-47C9-A8FE-DF7517FFCB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90904"/>
            <a:stretch/>
          </p:blipFill>
          <p:spPr>
            <a:xfrm>
              <a:off x="8540885" y="1320964"/>
              <a:ext cx="1108953" cy="4216072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78EF60D-B248-4F76-84CD-576C3C2F0D45}"/>
              </a:ext>
            </a:extLst>
          </p:cNvPr>
          <p:cNvSpPr txBox="1"/>
          <p:nvPr/>
        </p:nvSpPr>
        <p:spPr>
          <a:xfrm>
            <a:off x="119048" y="6366078"/>
            <a:ext cx="2908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8F8F8"/>
                </a:solidFill>
              </a:rPr>
              <a:t>*: Correlation grid was reduced to show 9 features of the 19.</a:t>
            </a:r>
          </a:p>
        </p:txBody>
      </p:sp>
    </p:spTree>
    <p:extLst>
      <p:ext uri="{BB962C8B-B14F-4D97-AF65-F5344CB8AC3E}">
        <p14:creationId xmlns:p14="http://schemas.microsoft.com/office/powerpoint/2010/main" val="70232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ee the source image">
            <a:extLst>
              <a:ext uri="{FF2B5EF4-FFF2-40B4-BE49-F238E27FC236}">
                <a16:creationId xmlns:a16="http://schemas.microsoft.com/office/drawing/2014/main" id="{08BE7F7F-4B10-42C9-9976-D5E55C9410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4E23E-CB42-44DE-9AC0-3CD71E9C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981D2-3C9D-4DEA-83EE-BB041D4EBC13}" type="slidenum">
              <a:rPr lang="en-US" b="1" smtClean="0">
                <a:solidFill>
                  <a:srgbClr val="FFD242"/>
                </a:solidFill>
              </a:rPr>
              <a:t>9</a:t>
            </a:fld>
            <a:endParaRPr lang="en-US" b="1" dirty="0">
              <a:solidFill>
                <a:srgbClr val="FFD242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84BABC6-E382-45EB-941E-CF9F8E21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95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8F8F8"/>
                </a:solidFill>
                <a:latin typeface="Google sans" panose="020B0604020202020204" charset="0"/>
              </a:rPr>
              <a:t>Linear Regression is seen to be a stronger predictive model for Blue Side Wins when compared to other Regressor models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A2E4DB2-0B2D-48D2-8696-09CCB388B3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041877"/>
              </p:ext>
            </p:extLst>
          </p:nvPr>
        </p:nvGraphicFramePr>
        <p:xfrm>
          <a:off x="718766" y="2213238"/>
          <a:ext cx="4417438" cy="20730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17438">
                  <a:extLst>
                    <a:ext uri="{9D8B030D-6E8A-4147-A177-3AD203B41FA5}">
                      <a16:colId xmlns:a16="http://schemas.microsoft.com/office/drawing/2014/main" val="3654139125"/>
                    </a:ext>
                  </a:extLst>
                </a:gridCol>
              </a:tblGrid>
              <a:tr h="919619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Linear Regression</a:t>
                      </a:r>
                    </a:p>
                    <a:p>
                      <a:pPr algn="ctr"/>
                      <a:r>
                        <a:rPr lang="en-US" sz="3600" dirty="0"/>
                        <a:t>Score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8756223"/>
                  </a:ext>
                </a:extLst>
              </a:tr>
              <a:tr h="8843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R^2 = .283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17852"/>
                  </a:ext>
                </a:extLst>
              </a:tr>
            </a:tbl>
          </a:graphicData>
        </a:graphic>
      </p:graphicFrame>
      <p:graphicFrame>
        <p:nvGraphicFramePr>
          <p:cNvPr id="16" name="Table 5">
            <a:extLst>
              <a:ext uri="{FF2B5EF4-FFF2-40B4-BE49-F238E27FC236}">
                <a16:creationId xmlns:a16="http://schemas.microsoft.com/office/drawing/2014/main" id="{592D9A65-56E4-42CE-987C-75E7A2ECD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693985"/>
              </p:ext>
            </p:extLst>
          </p:nvPr>
        </p:nvGraphicFramePr>
        <p:xfrm>
          <a:off x="5671226" y="2200436"/>
          <a:ext cx="6147880" cy="3505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73940">
                  <a:extLst>
                    <a:ext uri="{9D8B030D-6E8A-4147-A177-3AD203B41FA5}">
                      <a16:colId xmlns:a16="http://schemas.microsoft.com/office/drawing/2014/main" val="3654139125"/>
                    </a:ext>
                  </a:extLst>
                </a:gridCol>
                <a:gridCol w="3073940">
                  <a:extLst>
                    <a:ext uri="{9D8B030D-6E8A-4147-A177-3AD203B41FA5}">
                      <a16:colId xmlns:a16="http://schemas.microsoft.com/office/drawing/2014/main" val="369453626"/>
                    </a:ext>
                  </a:extLst>
                </a:gridCol>
              </a:tblGrid>
              <a:tr h="919619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Bagging Regressor</a:t>
                      </a:r>
                    </a:p>
                    <a:p>
                      <a:pPr algn="ctr"/>
                      <a:r>
                        <a:rPr lang="en-US" sz="3600" dirty="0"/>
                        <a:t>Scores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Random Forest Regressor</a:t>
                      </a:r>
                    </a:p>
                    <a:p>
                      <a:pPr algn="ctr"/>
                      <a:r>
                        <a:rPr lang="en-US" sz="3600" dirty="0"/>
                        <a:t>Scores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8756223"/>
                  </a:ext>
                </a:extLst>
              </a:tr>
              <a:tr h="8843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Train R^2 = .90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Train R^2 = .90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17852"/>
                  </a:ext>
                </a:extLst>
              </a:tr>
              <a:tr h="8843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Test R^2 = .250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Test R^2 = .246</a:t>
                      </a:r>
                    </a:p>
                  </a:txBody>
                  <a:tcP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784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3595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</TotalTime>
  <Words>438</Words>
  <Application>Microsoft Office PowerPoint</Application>
  <PresentationFormat>Widescreen</PresentationFormat>
  <Paragraphs>65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Inter</vt:lpstr>
      <vt:lpstr>Roboto Mono</vt:lpstr>
      <vt:lpstr>Office Theme</vt:lpstr>
      <vt:lpstr>PowerPoint Presentation</vt:lpstr>
      <vt:lpstr>Background – LoL Data</vt:lpstr>
      <vt:lpstr>Executive Summary – TL;DR</vt:lpstr>
      <vt:lpstr>Recommendations</vt:lpstr>
      <vt:lpstr>PowerPoint Presentation</vt:lpstr>
      <vt:lpstr>There are more LoL games that have more than 217 Minion kills for those that win on Blue Side</vt:lpstr>
      <vt:lpstr>Blue Side Wins demonstrate higher Total Gold values over those that do not win</vt:lpstr>
      <vt:lpstr>Red Side Gold Difference and Experience Difference have a strong positive correlation score of .86</vt:lpstr>
      <vt:lpstr>Linear Regression is seen to be a stronger predictive model for Blue Side Wins when compared to other Regressor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Gomez</dc:creator>
  <cp:lastModifiedBy>Andy Gomez</cp:lastModifiedBy>
  <cp:revision>26</cp:revision>
  <dcterms:created xsi:type="dcterms:W3CDTF">2021-07-02T20:04:12Z</dcterms:created>
  <dcterms:modified xsi:type="dcterms:W3CDTF">2021-08-22T19:15:15Z</dcterms:modified>
</cp:coreProperties>
</file>

<file path=docProps/thumbnail.jpeg>
</file>